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sldIdLst>
    <p:sldId id="256" r:id="rId2"/>
    <p:sldId id="257" r:id="rId3"/>
    <p:sldId id="259" r:id="rId4"/>
    <p:sldId id="262" r:id="rId5"/>
    <p:sldId id="260" r:id="rId6"/>
    <p:sldId id="261" r:id="rId7"/>
    <p:sldId id="263" r:id="rId8"/>
    <p:sldId id="265" r:id="rId9"/>
    <p:sldId id="264" r:id="rId10"/>
    <p:sldId id="266" r:id="rId11"/>
    <p:sldId id="267" r:id="rId12"/>
    <p:sldId id="268" r:id="rId13"/>
    <p:sldId id="269" r:id="rId14"/>
    <p:sldId id="270" r:id="rId15"/>
    <p:sldId id="271" r:id="rId1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5" d="100"/>
          <a:sy n="75" d="100"/>
        </p:scale>
        <p:origin x="5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C39B5D-7660-4EC4-8159-74E5DB504E01}" type="datetimeFigureOut">
              <a:rPr lang="ar-IQ" smtClean="0"/>
              <a:t>07/11/1439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1B4D724-3B7D-44D7-A189-96461886E055}" type="slidenum">
              <a:rPr lang="ar-IQ" smtClean="0"/>
              <a:t>‹#›</a:t>
            </a:fld>
            <a:endParaRPr lang="ar-IQ"/>
          </a:p>
        </p:txBody>
      </p:sp>
    </p:spTree>
    <p:extLst>
      <p:ext uri="{BB962C8B-B14F-4D97-AF65-F5344CB8AC3E}">
        <p14:creationId xmlns:p14="http://schemas.microsoft.com/office/powerpoint/2010/main" val="3381451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39B5D-7660-4EC4-8159-74E5DB504E01}" type="datetimeFigureOut">
              <a:rPr lang="ar-IQ" smtClean="0"/>
              <a:t>07/11/1439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1B4D724-3B7D-44D7-A189-96461886E055}" type="slidenum">
              <a:rPr lang="ar-IQ" smtClean="0"/>
              <a:t>‹#›</a:t>
            </a:fld>
            <a:endParaRPr lang="ar-IQ"/>
          </a:p>
        </p:txBody>
      </p:sp>
    </p:spTree>
    <p:extLst>
      <p:ext uri="{BB962C8B-B14F-4D97-AF65-F5344CB8AC3E}">
        <p14:creationId xmlns:p14="http://schemas.microsoft.com/office/powerpoint/2010/main" val="703704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C39B5D-7660-4EC4-8159-74E5DB504E01}" type="datetimeFigureOut">
              <a:rPr lang="ar-IQ" smtClean="0"/>
              <a:t>07/11/1439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1B4D724-3B7D-44D7-A189-96461886E055}" type="slidenum">
              <a:rPr lang="ar-IQ" smtClean="0"/>
              <a:t>‹#›</a:t>
            </a:fld>
            <a:endParaRPr lang="ar-IQ"/>
          </a:p>
        </p:txBody>
      </p:sp>
    </p:spTree>
    <p:extLst>
      <p:ext uri="{BB962C8B-B14F-4D97-AF65-F5344CB8AC3E}">
        <p14:creationId xmlns:p14="http://schemas.microsoft.com/office/powerpoint/2010/main" val="3626059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C39B5D-7660-4EC4-8159-74E5DB504E01}" type="datetimeFigureOut">
              <a:rPr lang="ar-IQ" smtClean="0"/>
              <a:t>07/11/1439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1B4D724-3B7D-44D7-A189-96461886E055}" type="slidenum">
              <a:rPr lang="ar-IQ" smtClean="0"/>
              <a:t>‹#›</a:t>
            </a:fld>
            <a:endParaRPr lang="ar-IQ"/>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46671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C39B5D-7660-4EC4-8159-74E5DB504E01}" type="datetimeFigureOut">
              <a:rPr lang="ar-IQ" smtClean="0"/>
              <a:t>07/11/1439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1B4D724-3B7D-44D7-A189-96461886E055}" type="slidenum">
              <a:rPr lang="ar-IQ" smtClean="0"/>
              <a:t>‹#›</a:t>
            </a:fld>
            <a:endParaRPr lang="ar-IQ"/>
          </a:p>
        </p:txBody>
      </p:sp>
    </p:spTree>
    <p:extLst>
      <p:ext uri="{BB962C8B-B14F-4D97-AF65-F5344CB8AC3E}">
        <p14:creationId xmlns:p14="http://schemas.microsoft.com/office/powerpoint/2010/main" val="422336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DC39B5D-7660-4EC4-8159-74E5DB504E01}" type="datetimeFigureOut">
              <a:rPr lang="ar-IQ" smtClean="0"/>
              <a:t>07/11/1439</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1B4D724-3B7D-44D7-A189-96461886E055}" type="slidenum">
              <a:rPr lang="ar-IQ" smtClean="0"/>
              <a:t>‹#›</a:t>
            </a:fld>
            <a:endParaRPr lang="ar-IQ"/>
          </a:p>
        </p:txBody>
      </p:sp>
    </p:spTree>
    <p:extLst>
      <p:ext uri="{BB962C8B-B14F-4D97-AF65-F5344CB8AC3E}">
        <p14:creationId xmlns:p14="http://schemas.microsoft.com/office/powerpoint/2010/main" val="3004714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DC39B5D-7660-4EC4-8159-74E5DB504E01}" type="datetimeFigureOut">
              <a:rPr lang="ar-IQ" smtClean="0"/>
              <a:t>07/11/1439</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1B4D724-3B7D-44D7-A189-96461886E055}" type="slidenum">
              <a:rPr lang="ar-IQ" smtClean="0"/>
              <a:t>‹#›</a:t>
            </a:fld>
            <a:endParaRPr lang="ar-IQ"/>
          </a:p>
        </p:txBody>
      </p:sp>
    </p:spTree>
    <p:extLst>
      <p:ext uri="{BB962C8B-B14F-4D97-AF65-F5344CB8AC3E}">
        <p14:creationId xmlns:p14="http://schemas.microsoft.com/office/powerpoint/2010/main" val="3432036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C39B5D-7660-4EC4-8159-74E5DB504E01}" type="datetimeFigureOut">
              <a:rPr lang="ar-IQ" smtClean="0"/>
              <a:t>07/11/1439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1B4D724-3B7D-44D7-A189-96461886E055}" type="slidenum">
              <a:rPr lang="ar-IQ" smtClean="0"/>
              <a:t>‹#›</a:t>
            </a:fld>
            <a:endParaRPr lang="ar-IQ"/>
          </a:p>
        </p:txBody>
      </p:sp>
    </p:spTree>
    <p:extLst>
      <p:ext uri="{BB962C8B-B14F-4D97-AF65-F5344CB8AC3E}">
        <p14:creationId xmlns:p14="http://schemas.microsoft.com/office/powerpoint/2010/main" val="771820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C39B5D-7660-4EC4-8159-74E5DB504E01}" type="datetimeFigureOut">
              <a:rPr lang="ar-IQ" smtClean="0"/>
              <a:t>07/11/1439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1B4D724-3B7D-44D7-A189-96461886E055}" type="slidenum">
              <a:rPr lang="ar-IQ" smtClean="0"/>
              <a:t>‹#›</a:t>
            </a:fld>
            <a:endParaRPr lang="ar-IQ"/>
          </a:p>
        </p:txBody>
      </p:sp>
    </p:spTree>
    <p:extLst>
      <p:ext uri="{BB962C8B-B14F-4D97-AF65-F5344CB8AC3E}">
        <p14:creationId xmlns:p14="http://schemas.microsoft.com/office/powerpoint/2010/main" val="42077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CDC39B5D-7660-4EC4-8159-74E5DB504E01}" type="datetimeFigureOut">
              <a:rPr lang="ar-IQ" smtClean="0"/>
              <a:t>07/11/1439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1B4D724-3B7D-44D7-A189-96461886E055}" type="slidenum">
              <a:rPr lang="ar-IQ" smtClean="0"/>
              <a:t>‹#›</a:t>
            </a:fld>
            <a:endParaRPr lang="ar-IQ"/>
          </a:p>
        </p:txBody>
      </p:sp>
    </p:spTree>
    <p:extLst>
      <p:ext uri="{BB962C8B-B14F-4D97-AF65-F5344CB8AC3E}">
        <p14:creationId xmlns:p14="http://schemas.microsoft.com/office/powerpoint/2010/main" val="698306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C39B5D-7660-4EC4-8159-74E5DB504E01}" type="datetimeFigureOut">
              <a:rPr lang="ar-IQ" smtClean="0"/>
              <a:t>07/11/1439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1B4D724-3B7D-44D7-A189-96461886E055}" type="slidenum">
              <a:rPr lang="ar-IQ" smtClean="0"/>
              <a:t>‹#›</a:t>
            </a:fld>
            <a:endParaRPr lang="ar-IQ"/>
          </a:p>
        </p:txBody>
      </p:sp>
    </p:spTree>
    <p:extLst>
      <p:ext uri="{BB962C8B-B14F-4D97-AF65-F5344CB8AC3E}">
        <p14:creationId xmlns:p14="http://schemas.microsoft.com/office/powerpoint/2010/main" val="405027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C39B5D-7660-4EC4-8159-74E5DB504E01}" type="datetimeFigureOut">
              <a:rPr lang="ar-IQ" smtClean="0"/>
              <a:t>07/11/1439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1B4D724-3B7D-44D7-A189-96461886E055}" type="slidenum">
              <a:rPr lang="ar-IQ" smtClean="0"/>
              <a:t>‹#›</a:t>
            </a:fld>
            <a:endParaRPr lang="ar-IQ"/>
          </a:p>
        </p:txBody>
      </p:sp>
    </p:spTree>
    <p:extLst>
      <p:ext uri="{BB962C8B-B14F-4D97-AF65-F5344CB8AC3E}">
        <p14:creationId xmlns:p14="http://schemas.microsoft.com/office/powerpoint/2010/main" val="326885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C39B5D-7660-4EC4-8159-74E5DB504E01}" type="datetimeFigureOut">
              <a:rPr lang="ar-IQ" smtClean="0"/>
              <a:t>07/11/1439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1B4D724-3B7D-44D7-A189-96461886E055}" type="slidenum">
              <a:rPr lang="ar-IQ" smtClean="0"/>
              <a:t>‹#›</a:t>
            </a:fld>
            <a:endParaRPr lang="ar-IQ"/>
          </a:p>
        </p:txBody>
      </p:sp>
    </p:spTree>
    <p:extLst>
      <p:ext uri="{BB962C8B-B14F-4D97-AF65-F5344CB8AC3E}">
        <p14:creationId xmlns:p14="http://schemas.microsoft.com/office/powerpoint/2010/main" val="1956545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DC39B5D-7660-4EC4-8159-74E5DB504E01}" type="datetimeFigureOut">
              <a:rPr lang="ar-IQ" smtClean="0"/>
              <a:t>07/11/1439</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F1B4D724-3B7D-44D7-A189-96461886E055}" type="slidenum">
              <a:rPr lang="ar-IQ" smtClean="0"/>
              <a:t>‹#›</a:t>
            </a:fld>
            <a:endParaRPr lang="ar-IQ"/>
          </a:p>
        </p:txBody>
      </p:sp>
    </p:spTree>
    <p:extLst>
      <p:ext uri="{BB962C8B-B14F-4D97-AF65-F5344CB8AC3E}">
        <p14:creationId xmlns:p14="http://schemas.microsoft.com/office/powerpoint/2010/main" val="1091429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DC39B5D-7660-4EC4-8159-74E5DB504E01}" type="datetimeFigureOut">
              <a:rPr lang="ar-IQ" smtClean="0"/>
              <a:t>07/11/1439</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F1B4D724-3B7D-44D7-A189-96461886E055}" type="slidenum">
              <a:rPr lang="ar-IQ" smtClean="0"/>
              <a:t>‹#›</a:t>
            </a:fld>
            <a:endParaRPr lang="ar-IQ"/>
          </a:p>
        </p:txBody>
      </p:sp>
    </p:spTree>
    <p:extLst>
      <p:ext uri="{BB962C8B-B14F-4D97-AF65-F5344CB8AC3E}">
        <p14:creationId xmlns:p14="http://schemas.microsoft.com/office/powerpoint/2010/main" val="1164041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CDC39B5D-7660-4EC4-8159-74E5DB504E01}" type="datetimeFigureOut">
              <a:rPr lang="ar-IQ" smtClean="0"/>
              <a:t>07/11/1439</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F1B4D724-3B7D-44D7-A189-96461886E055}" type="slidenum">
              <a:rPr lang="ar-IQ" smtClean="0"/>
              <a:t>‹#›</a:t>
            </a:fld>
            <a:endParaRPr lang="ar-IQ"/>
          </a:p>
        </p:txBody>
      </p:sp>
    </p:spTree>
    <p:extLst>
      <p:ext uri="{BB962C8B-B14F-4D97-AF65-F5344CB8AC3E}">
        <p14:creationId xmlns:p14="http://schemas.microsoft.com/office/powerpoint/2010/main" val="1866997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39B5D-7660-4EC4-8159-74E5DB504E01}" type="datetimeFigureOut">
              <a:rPr lang="ar-IQ" smtClean="0"/>
              <a:t>07/11/1439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1B4D724-3B7D-44D7-A189-96461886E055}" type="slidenum">
              <a:rPr lang="ar-IQ" smtClean="0"/>
              <a:t>‹#›</a:t>
            </a:fld>
            <a:endParaRPr lang="ar-IQ"/>
          </a:p>
        </p:txBody>
      </p:sp>
    </p:spTree>
    <p:extLst>
      <p:ext uri="{BB962C8B-B14F-4D97-AF65-F5344CB8AC3E}">
        <p14:creationId xmlns:p14="http://schemas.microsoft.com/office/powerpoint/2010/main" val="2264636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DC39B5D-7660-4EC4-8159-74E5DB504E01}" type="datetimeFigureOut">
              <a:rPr lang="ar-IQ" smtClean="0"/>
              <a:t>07/11/1439</a:t>
            </a:fld>
            <a:endParaRPr lang="ar-IQ"/>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1B4D724-3B7D-44D7-A189-96461886E055}" type="slidenum">
              <a:rPr lang="ar-IQ" smtClean="0"/>
              <a:t>‹#›</a:t>
            </a:fld>
            <a:endParaRPr lang="ar-IQ"/>
          </a:p>
        </p:txBody>
      </p:sp>
    </p:spTree>
    <p:extLst>
      <p:ext uri="{BB962C8B-B14F-4D97-AF65-F5344CB8AC3E}">
        <p14:creationId xmlns:p14="http://schemas.microsoft.com/office/powerpoint/2010/main" val="16925226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Antenatal care</a:t>
            </a:r>
            <a:endParaRPr lang="ar-IQ" dirty="0"/>
          </a:p>
        </p:txBody>
      </p:sp>
      <p:sp>
        <p:nvSpPr>
          <p:cNvPr id="3" name="Subtitle 2"/>
          <p:cNvSpPr>
            <a:spLocks noGrp="1"/>
          </p:cNvSpPr>
          <p:nvPr>
            <p:ph type="subTitle" idx="1"/>
          </p:nvPr>
        </p:nvSpPr>
        <p:spPr/>
        <p:txBody>
          <a:bodyPr/>
          <a:lstStyle/>
          <a:p>
            <a:r>
              <a:rPr lang="en-GB" dirty="0" smtClean="0"/>
              <a:t>dr. </a:t>
            </a:r>
            <a:r>
              <a:rPr lang="en-GB" dirty="0" err="1" smtClean="0"/>
              <a:t>mayson</a:t>
            </a:r>
            <a:r>
              <a:rPr lang="en-GB" dirty="0" smtClean="0"/>
              <a:t> </a:t>
            </a:r>
            <a:r>
              <a:rPr lang="en-GB" dirty="0" err="1" smtClean="0"/>
              <a:t>sharief</a:t>
            </a:r>
            <a:endParaRPr lang="ar-IQ" dirty="0"/>
          </a:p>
        </p:txBody>
      </p:sp>
    </p:spTree>
    <p:extLst>
      <p:ext uri="{BB962C8B-B14F-4D97-AF65-F5344CB8AC3E}">
        <p14:creationId xmlns:p14="http://schemas.microsoft.com/office/powerpoint/2010/main" val="1741641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11" y="224118"/>
            <a:ext cx="9404723" cy="1400530"/>
          </a:xfrm>
        </p:spPr>
        <p:txBody>
          <a:bodyPr>
            <a:normAutofit/>
          </a:bodyPr>
          <a:lstStyle/>
          <a:p>
            <a:pPr algn="l" rtl="0"/>
            <a:r>
              <a:rPr lang="en-GB" dirty="0" smtClean="0">
                <a:latin typeface="Algerian" panose="04020705040A02060702" pitchFamily="82" charset="0"/>
              </a:rPr>
              <a:t>Screen for infections</a:t>
            </a:r>
            <a:br>
              <a:rPr lang="en-GB" dirty="0" smtClean="0">
                <a:latin typeface="Algerian" panose="04020705040A02060702" pitchFamily="82" charset="0"/>
              </a:rPr>
            </a:br>
            <a:endParaRPr lang="ar-IQ" dirty="0">
              <a:latin typeface="Algerian" panose="04020705040A02060702" pitchFamily="82" charset="0"/>
            </a:endParaRPr>
          </a:p>
        </p:txBody>
      </p:sp>
      <p:sp>
        <p:nvSpPr>
          <p:cNvPr id="3" name="Content Placeholder 2"/>
          <p:cNvSpPr>
            <a:spLocks noGrp="1"/>
          </p:cNvSpPr>
          <p:nvPr>
            <p:ph idx="1"/>
          </p:nvPr>
        </p:nvSpPr>
        <p:spPr/>
        <p:txBody>
          <a:bodyPr>
            <a:normAutofit/>
          </a:bodyPr>
          <a:lstStyle/>
          <a:p>
            <a:pPr algn="l" rtl="0"/>
            <a:r>
              <a:rPr lang="en-GB" sz="2800" dirty="0" smtClean="0"/>
              <a:t>Asymptomatic bacteriuria</a:t>
            </a:r>
          </a:p>
          <a:p>
            <a:pPr algn="l" rtl="0"/>
            <a:r>
              <a:rPr lang="en-GB" sz="2800" dirty="0" smtClean="0"/>
              <a:t>Hepatitis B</a:t>
            </a:r>
          </a:p>
          <a:p>
            <a:pPr algn="l" rtl="0"/>
            <a:r>
              <a:rPr lang="en-GB" sz="2800" dirty="0" smtClean="0"/>
              <a:t>HIV(not done in our country)</a:t>
            </a:r>
          </a:p>
          <a:p>
            <a:pPr algn="l" rtl="0"/>
            <a:r>
              <a:rPr lang="en-GB" sz="2800" dirty="0" smtClean="0"/>
              <a:t>Syphilis.</a:t>
            </a:r>
          </a:p>
          <a:p>
            <a:pPr algn="l" rtl="0"/>
            <a:r>
              <a:rPr lang="en-GB" sz="2800" dirty="0" smtClean="0"/>
              <a:t>toxoplasmosis</a:t>
            </a:r>
            <a:endParaRPr lang="ar-IQ" sz="2800" dirty="0"/>
          </a:p>
        </p:txBody>
      </p:sp>
    </p:spTree>
    <p:extLst>
      <p:ext uri="{BB962C8B-B14F-4D97-AF65-F5344CB8AC3E}">
        <p14:creationId xmlns:p14="http://schemas.microsoft.com/office/powerpoint/2010/main" val="776499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GB" dirty="0" smtClean="0">
                <a:latin typeface="Algerian" panose="04020705040A02060702" pitchFamily="82" charset="0"/>
              </a:rPr>
              <a:t>Screen for medical conditions</a:t>
            </a:r>
            <a:endParaRPr lang="ar-IQ" dirty="0">
              <a:latin typeface="Algerian" panose="04020705040A02060702" pitchFamily="82" charset="0"/>
            </a:endParaRPr>
          </a:p>
        </p:txBody>
      </p:sp>
      <p:sp>
        <p:nvSpPr>
          <p:cNvPr id="3" name="Content Placeholder 2"/>
          <p:cNvSpPr>
            <a:spLocks noGrp="1"/>
          </p:cNvSpPr>
          <p:nvPr>
            <p:ph idx="1"/>
          </p:nvPr>
        </p:nvSpPr>
        <p:spPr/>
        <p:txBody>
          <a:bodyPr>
            <a:noAutofit/>
          </a:bodyPr>
          <a:lstStyle/>
          <a:p>
            <a:pPr algn="l" rtl="0"/>
            <a:r>
              <a:rPr lang="en-GB" sz="2800" dirty="0" smtClean="0"/>
              <a:t>Gestational diabetes should be done based on the risk factors the patients have either at booking visit if the patient have previous history of GDM or at 24 wks if she have other risk factor such as BMI&gt;30kg/m2, previous macrosomic baby&gt;4kg,previous history of IUD,family history of GDM. The screening is done by 75gmGTT.</a:t>
            </a:r>
          </a:p>
          <a:p>
            <a:pPr algn="l" rtl="0"/>
            <a:r>
              <a:rPr lang="en-GB" sz="2800" dirty="0" smtClean="0"/>
              <a:t>Pre-eclampsia: blood pressure and urine for protein should be measured at each antenatal visit</a:t>
            </a:r>
            <a:endParaRPr lang="ar-IQ" sz="2800" dirty="0"/>
          </a:p>
        </p:txBody>
      </p:sp>
    </p:spTree>
    <p:extLst>
      <p:ext uri="{BB962C8B-B14F-4D97-AF65-F5344CB8AC3E}">
        <p14:creationId xmlns:p14="http://schemas.microsoft.com/office/powerpoint/2010/main" val="639434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GB" dirty="0" err="1" smtClean="0">
                <a:latin typeface="Algerian" panose="04020705040A02060702" pitchFamily="82" charset="0"/>
              </a:rPr>
              <a:t>Fetal</a:t>
            </a:r>
            <a:r>
              <a:rPr lang="en-GB" dirty="0" smtClean="0">
                <a:latin typeface="Algerian" panose="04020705040A02060702" pitchFamily="82" charset="0"/>
              </a:rPr>
              <a:t> growth and well </a:t>
            </a:r>
            <a:r>
              <a:rPr lang="en-GB" dirty="0" err="1" smtClean="0">
                <a:latin typeface="Algerian" panose="04020705040A02060702" pitchFamily="82" charset="0"/>
              </a:rPr>
              <a:t>bieng</a:t>
            </a:r>
            <a:endParaRPr lang="ar-IQ" dirty="0">
              <a:latin typeface="Algerian" panose="04020705040A02060702" pitchFamily="82" charset="0"/>
            </a:endParaRPr>
          </a:p>
        </p:txBody>
      </p:sp>
      <p:sp>
        <p:nvSpPr>
          <p:cNvPr id="3" name="Content Placeholder 2"/>
          <p:cNvSpPr>
            <a:spLocks noGrp="1"/>
          </p:cNvSpPr>
          <p:nvPr>
            <p:ph idx="1"/>
          </p:nvPr>
        </p:nvSpPr>
        <p:spPr/>
        <p:txBody>
          <a:bodyPr>
            <a:normAutofit/>
          </a:bodyPr>
          <a:lstStyle/>
          <a:p>
            <a:pPr algn="l" rtl="0"/>
            <a:r>
              <a:rPr lang="en-GB" sz="2800" dirty="0" smtClean="0"/>
              <a:t>Symphysis-fundal height should be measured at each visit starting from the 24wks.</a:t>
            </a:r>
          </a:p>
          <a:p>
            <a:pPr algn="l" rtl="0"/>
            <a:r>
              <a:rPr lang="en-GB" sz="2800" dirty="0" smtClean="0"/>
              <a:t>Accurate estimation of the gestational age from ultrasound at 10-13 wks of gestation.</a:t>
            </a:r>
          </a:p>
          <a:p>
            <a:pPr algn="l" rtl="0"/>
            <a:r>
              <a:rPr lang="en-GB" sz="2800" dirty="0" smtClean="0"/>
              <a:t>Doppler ultrasound is not recommended in uncomplicated low risk pregnancy.</a:t>
            </a:r>
            <a:endParaRPr lang="ar-IQ" sz="2800" dirty="0"/>
          </a:p>
        </p:txBody>
      </p:sp>
    </p:spTree>
    <p:extLst>
      <p:ext uri="{BB962C8B-B14F-4D97-AF65-F5344CB8AC3E}">
        <p14:creationId xmlns:p14="http://schemas.microsoft.com/office/powerpoint/2010/main" val="505977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GB" dirty="0" err="1" smtClean="0">
                <a:latin typeface="Algerian" panose="04020705040A02060702" pitchFamily="82" charset="0"/>
              </a:rPr>
              <a:t>Frequancy</a:t>
            </a:r>
            <a:r>
              <a:rPr lang="en-GB" dirty="0" smtClean="0">
                <a:latin typeface="Algerian" panose="04020705040A02060702" pitchFamily="82" charset="0"/>
              </a:rPr>
              <a:t> of antenatal visits</a:t>
            </a:r>
            <a:br>
              <a:rPr lang="en-GB" dirty="0" smtClean="0">
                <a:latin typeface="Algerian" panose="04020705040A02060702" pitchFamily="82" charset="0"/>
              </a:rPr>
            </a:br>
            <a:endParaRPr lang="ar-IQ" dirty="0">
              <a:latin typeface="Algerian" panose="04020705040A02060702" pitchFamily="82" charset="0"/>
            </a:endParaRPr>
          </a:p>
        </p:txBody>
      </p:sp>
      <p:sp>
        <p:nvSpPr>
          <p:cNvPr id="3" name="Content Placeholder 2"/>
          <p:cNvSpPr>
            <a:spLocks noGrp="1"/>
          </p:cNvSpPr>
          <p:nvPr>
            <p:ph idx="1"/>
          </p:nvPr>
        </p:nvSpPr>
        <p:spPr/>
        <p:txBody>
          <a:bodyPr>
            <a:normAutofit/>
          </a:bodyPr>
          <a:lstStyle/>
          <a:p>
            <a:pPr algn="l" rtl="0"/>
            <a:r>
              <a:rPr lang="en-GB" sz="3200" dirty="0" smtClean="0"/>
              <a:t>For uncomplicated pregnancy in </a:t>
            </a:r>
            <a:r>
              <a:rPr lang="en-GB" sz="3200" dirty="0" err="1" smtClean="0"/>
              <a:t>nulliparus</a:t>
            </a:r>
            <a:r>
              <a:rPr lang="en-GB" sz="3200" dirty="0" smtClean="0"/>
              <a:t> women a total of 10 visits is adequate, for multiparous women a total of 7 visits</a:t>
            </a:r>
            <a:endParaRPr lang="ar-IQ" sz="3200" dirty="0"/>
          </a:p>
        </p:txBody>
      </p:sp>
    </p:spTree>
    <p:extLst>
      <p:ext uri="{BB962C8B-B14F-4D97-AF65-F5344CB8AC3E}">
        <p14:creationId xmlns:p14="http://schemas.microsoft.com/office/powerpoint/2010/main" val="1474311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GB" dirty="0" smtClean="0">
                <a:latin typeface="Algerian" panose="04020705040A02060702" pitchFamily="82" charset="0"/>
              </a:rPr>
              <a:t>When to refer to a specialist?</a:t>
            </a:r>
            <a:endParaRPr lang="ar-IQ" dirty="0">
              <a:latin typeface="Algerian" panose="04020705040A02060702" pitchFamily="82" charset="0"/>
            </a:endParaRPr>
          </a:p>
        </p:txBody>
      </p:sp>
      <p:sp>
        <p:nvSpPr>
          <p:cNvPr id="3" name="Content Placeholder 2"/>
          <p:cNvSpPr>
            <a:spLocks noGrp="1"/>
          </p:cNvSpPr>
          <p:nvPr>
            <p:ph idx="1"/>
          </p:nvPr>
        </p:nvSpPr>
        <p:spPr/>
        <p:txBody>
          <a:bodyPr>
            <a:noAutofit/>
          </a:bodyPr>
          <a:lstStyle/>
          <a:p>
            <a:pPr algn="l" rtl="0"/>
            <a:r>
              <a:rPr lang="en-GB" sz="1800" dirty="0" smtClean="0"/>
              <a:t>Medical condition( cardiac, renal , neurological autoimmune) diseases all need to be seen by a specialist as the need more frequent antenatal care visits and more complicated investigations and monitoring.</a:t>
            </a:r>
          </a:p>
          <a:p>
            <a:pPr algn="l" rtl="0"/>
            <a:r>
              <a:rPr lang="en-GB" sz="1800" dirty="0" smtClean="0"/>
              <a:t>Age more than 40 or less than 18 years old.</a:t>
            </a:r>
          </a:p>
          <a:p>
            <a:pPr algn="l" rtl="0"/>
            <a:r>
              <a:rPr lang="en-GB" sz="1800" dirty="0" smtClean="0"/>
              <a:t>BMI&gt;30kg/m2 or less than 18kg/m2</a:t>
            </a:r>
          </a:p>
          <a:p>
            <a:pPr algn="l" rtl="0"/>
            <a:r>
              <a:rPr lang="en-GB" sz="1800" dirty="0" smtClean="0"/>
              <a:t>Previous caesarean section.</a:t>
            </a:r>
          </a:p>
          <a:p>
            <a:pPr algn="l" rtl="0"/>
            <a:r>
              <a:rPr lang="en-GB" sz="1800" dirty="0" smtClean="0"/>
              <a:t>Recurrent miscarriages</a:t>
            </a:r>
          </a:p>
          <a:p>
            <a:pPr algn="l" rtl="0"/>
            <a:r>
              <a:rPr lang="en-GB" sz="1800" dirty="0" smtClean="0"/>
              <a:t>Previous baby with chromosomal or structural anomalies </a:t>
            </a:r>
          </a:p>
          <a:p>
            <a:pPr algn="l" rtl="0"/>
            <a:r>
              <a:rPr lang="en-GB" sz="1800" dirty="0" smtClean="0"/>
              <a:t>Previous IUGR baby.</a:t>
            </a:r>
          </a:p>
          <a:p>
            <a:pPr algn="l" rtl="0"/>
            <a:r>
              <a:rPr lang="en-GB" sz="1800" dirty="0" smtClean="0"/>
              <a:t>Previous IUD.</a:t>
            </a:r>
          </a:p>
          <a:p>
            <a:pPr algn="l" rtl="0"/>
            <a:r>
              <a:rPr lang="en-GB" sz="1800" dirty="0" smtClean="0"/>
              <a:t>Previous preterm birth.</a:t>
            </a:r>
          </a:p>
          <a:p>
            <a:pPr algn="l" rtl="0"/>
            <a:r>
              <a:rPr lang="en-GB" sz="1800" dirty="0" smtClean="0"/>
              <a:t>Previous history of sever preeclampsia </a:t>
            </a:r>
            <a:endParaRPr lang="ar-IQ" sz="1800" dirty="0"/>
          </a:p>
        </p:txBody>
      </p:sp>
    </p:spTree>
    <p:extLst>
      <p:ext uri="{BB962C8B-B14F-4D97-AF65-F5344CB8AC3E}">
        <p14:creationId xmlns:p14="http://schemas.microsoft.com/office/powerpoint/2010/main" val="104093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9812" y="2902528"/>
            <a:ext cx="9404723" cy="1400530"/>
          </a:xfrm>
        </p:spPr>
        <p:txBody>
          <a:bodyPr/>
          <a:lstStyle/>
          <a:p>
            <a:r>
              <a:rPr lang="en-GB" sz="9600" dirty="0" smtClean="0">
                <a:latin typeface="Algerian" panose="04020705040A02060702" pitchFamily="82" charset="0"/>
              </a:rPr>
              <a:t>thanks</a:t>
            </a:r>
            <a:endParaRPr lang="ar-IQ" sz="9600" dirty="0">
              <a:latin typeface="Algerian" panose="04020705040A02060702" pitchFamily="82" charset="0"/>
            </a:endParaRPr>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4196231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GB" b="1" dirty="0" smtClean="0"/>
              <a:t>definition</a:t>
            </a:r>
            <a:endParaRPr lang="ar-IQ" b="1" dirty="0"/>
          </a:p>
        </p:txBody>
      </p:sp>
      <p:sp>
        <p:nvSpPr>
          <p:cNvPr id="3" name="Content Placeholder 2"/>
          <p:cNvSpPr>
            <a:spLocks noGrp="1"/>
          </p:cNvSpPr>
          <p:nvPr>
            <p:ph idx="1"/>
          </p:nvPr>
        </p:nvSpPr>
        <p:spPr/>
        <p:txBody>
          <a:bodyPr>
            <a:normAutofit/>
          </a:bodyPr>
          <a:lstStyle/>
          <a:p>
            <a:pPr algn="l" rtl="0"/>
            <a:r>
              <a:rPr lang="en-GB" sz="2800" dirty="0" smtClean="0"/>
              <a:t>It’s a the routine health control of presumed healthy women in order to diagnose diseases or complicating obstetric conditions and to provide information about lifestyle, pregnancy and delivery.</a:t>
            </a:r>
          </a:p>
          <a:p>
            <a:pPr marL="0" indent="0" algn="l" rtl="0">
              <a:buNone/>
            </a:pPr>
            <a:r>
              <a:rPr lang="en-GB" sz="2800" dirty="0" smtClean="0"/>
              <a:t>  </a:t>
            </a:r>
            <a:endParaRPr lang="ar-IQ" sz="2800" dirty="0"/>
          </a:p>
        </p:txBody>
      </p:sp>
    </p:spTree>
    <p:extLst>
      <p:ext uri="{BB962C8B-B14F-4D97-AF65-F5344CB8AC3E}">
        <p14:creationId xmlns:p14="http://schemas.microsoft.com/office/powerpoint/2010/main" val="200375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GB" b="1" dirty="0" smtClean="0"/>
              <a:t>Goals of ANC </a:t>
            </a:r>
            <a:endParaRPr lang="ar-IQ" b="1" dirty="0"/>
          </a:p>
        </p:txBody>
      </p:sp>
      <p:sp>
        <p:nvSpPr>
          <p:cNvPr id="3" name="Content Placeholder 2"/>
          <p:cNvSpPr>
            <a:spLocks noGrp="1"/>
          </p:cNvSpPr>
          <p:nvPr>
            <p:ph idx="1"/>
          </p:nvPr>
        </p:nvSpPr>
        <p:spPr/>
        <p:txBody>
          <a:bodyPr>
            <a:normAutofit/>
          </a:bodyPr>
          <a:lstStyle/>
          <a:p>
            <a:pPr algn="l" rtl="0"/>
            <a:r>
              <a:rPr lang="en-GB" sz="2800" dirty="0" smtClean="0"/>
              <a:t>To reduce maternal morbidity and mortality.</a:t>
            </a:r>
          </a:p>
          <a:p>
            <a:pPr algn="l" rtl="0"/>
            <a:r>
              <a:rPr lang="en-GB" sz="2800" dirty="0" smtClean="0"/>
              <a:t>To improve mental and physical heath of mother and child.</a:t>
            </a:r>
          </a:p>
          <a:p>
            <a:pPr algn="l" rtl="0"/>
            <a:r>
              <a:rPr lang="en-GB" sz="2800" dirty="0" smtClean="0"/>
              <a:t>To identify pregnancies that are at risk of complication and adverse pregnancy outcome.</a:t>
            </a:r>
          </a:p>
          <a:p>
            <a:pPr algn="l" rtl="0"/>
            <a:r>
              <a:rPr lang="en-GB" sz="2800" dirty="0" smtClean="0"/>
              <a:t>To early diagnose foetal abnormality .</a:t>
            </a:r>
          </a:p>
          <a:p>
            <a:pPr algn="l" rtl="0"/>
            <a:r>
              <a:rPr lang="en-GB" sz="2800" dirty="0" smtClean="0"/>
              <a:t>To reduce the financial burden for care for the pregnant women. </a:t>
            </a:r>
            <a:endParaRPr lang="ar-IQ" sz="2800" dirty="0"/>
          </a:p>
        </p:txBody>
      </p:sp>
    </p:spTree>
    <p:extLst>
      <p:ext uri="{BB962C8B-B14F-4D97-AF65-F5344CB8AC3E}">
        <p14:creationId xmlns:p14="http://schemas.microsoft.com/office/powerpoint/2010/main" val="3731709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What are the parts of ANC??</a:t>
            </a: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459604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GB" dirty="0" smtClean="0">
                <a:latin typeface="Algerian" panose="04020705040A02060702" pitchFamily="82" charset="0"/>
              </a:rPr>
              <a:t>Life style </a:t>
            </a:r>
            <a:endParaRPr lang="ar-IQ" dirty="0">
              <a:latin typeface="Algerian" panose="04020705040A02060702" pitchFamily="82" charset="0"/>
            </a:endParaRPr>
          </a:p>
        </p:txBody>
      </p:sp>
      <p:sp>
        <p:nvSpPr>
          <p:cNvPr id="3" name="Content Placeholder 2"/>
          <p:cNvSpPr>
            <a:spLocks noGrp="1"/>
          </p:cNvSpPr>
          <p:nvPr>
            <p:ph idx="1"/>
          </p:nvPr>
        </p:nvSpPr>
        <p:spPr/>
        <p:txBody>
          <a:bodyPr>
            <a:normAutofit fontScale="77500" lnSpcReduction="20000"/>
          </a:bodyPr>
          <a:lstStyle/>
          <a:p>
            <a:pPr algn="l" rtl="0"/>
            <a:r>
              <a:rPr lang="en-GB" dirty="0" smtClean="0"/>
              <a:t>Full history from the patient</a:t>
            </a:r>
          </a:p>
          <a:p>
            <a:pPr algn="l" rtl="0"/>
            <a:r>
              <a:rPr lang="en-GB" dirty="0" smtClean="0"/>
              <a:t>Folic acid supplementation.</a:t>
            </a:r>
          </a:p>
          <a:p>
            <a:pPr algn="l" rtl="0"/>
            <a:r>
              <a:rPr lang="en-GB" dirty="0" smtClean="0"/>
              <a:t>what types of food to avoid</a:t>
            </a:r>
          </a:p>
          <a:p>
            <a:pPr algn="l" rtl="0"/>
            <a:r>
              <a:rPr lang="en-GB" dirty="0" smtClean="0"/>
              <a:t> exercise</a:t>
            </a:r>
          </a:p>
          <a:p>
            <a:pPr algn="l" rtl="0"/>
            <a:r>
              <a:rPr lang="en-GB" dirty="0" smtClean="0"/>
              <a:t> work during pregnancy</a:t>
            </a:r>
          </a:p>
          <a:p>
            <a:pPr algn="l" rtl="0"/>
            <a:r>
              <a:rPr lang="en-GB" dirty="0" smtClean="0"/>
              <a:t>smoking </a:t>
            </a:r>
            <a:endParaRPr lang="en-GB" dirty="0"/>
          </a:p>
          <a:p>
            <a:pPr algn="l" rtl="0"/>
            <a:r>
              <a:rPr lang="en-GB" dirty="0" smtClean="0"/>
              <a:t>Over the counter medication.</a:t>
            </a:r>
          </a:p>
          <a:p>
            <a:pPr algn="l" rtl="0"/>
            <a:r>
              <a:rPr lang="en-GB" dirty="0" smtClean="0"/>
              <a:t>Prescribed medication.</a:t>
            </a:r>
          </a:p>
          <a:p>
            <a:pPr algn="l" rtl="0"/>
            <a:r>
              <a:rPr lang="en-GB" dirty="0" smtClean="0"/>
              <a:t>Any chronic medical illness.</a:t>
            </a:r>
          </a:p>
          <a:p>
            <a:pPr algn="l" rtl="0"/>
            <a:r>
              <a:rPr lang="en-GB" dirty="0" smtClean="0"/>
              <a:t>Complication in previous pregnancies.</a:t>
            </a:r>
          </a:p>
          <a:p>
            <a:pPr algn="l" rtl="0"/>
            <a:r>
              <a:rPr lang="en-GB" dirty="0" smtClean="0"/>
              <a:t>Vaccination history.</a:t>
            </a:r>
          </a:p>
          <a:p>
            <a:pPr algn="l" rtl="0"/>
            <a:r>
              <a:rPr lang="en-GB" dirty="0" smtClean="0"/>
              <a:t>Travel during pregnancy.</a:t>
            </a:r>
          </a:p>
          <a:p>
            <a:pPr algn="l" rtl="0"/>
            <a:r>
              <a:rPr lang="en-GB" dirty="0" smtClean="0"/>
              <a:t>Identify high risk pregnancy(when to refer to a specialist)</a:t>
            </a:r>
          </a:p>
          <a:p>
            <a:pPr algn="l" rtl="0"/>
            <a:endParaRPr lang="en-GB" dirty="0" smtClean="0"/>
          </a:p>
          <a:p>
            <a:pPr algn="l" rtl="0"/>
            <a:endParaRPr lang="en-GB" dirty="0" smtClean="0"/>
          </a:p>
          <a:p>
            <a:pPr algn="l" rtl="0"/>
            <a:endParaRPr lang="ar-IQ" dirty="0"/>
          </a:p>
        </p:txBody>
      </p:sp>
    </p:spTree>
    <p:extLst>
      <p:ext uri="{BB962C8B-B14F-4D97-AF65-F5344CB8AC3E}">
        <p14:creationId xmlns:p14="http://schemas.microsoft.com/office/powerpoint/2010/main" val="251732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GB" dirty="0" smtClean="0">
                <a:latin typeface="Algerian" panose="04020705040A02060702" pitchFamily="82" charset="0"/>
              </a:rPr>
              <a:t>Common symptoms of pregnancy</a:t>
            </a:r>
            <a:r>
              <a:rPr lang="en-GB" dirty="0" smtClean="0"/>
              <a:t/>
            </a:r>
            <a:br>
              <a:rPr lang="en-GB" dirty="0" smtClean="0"/>
            </a:br>
            <a:endParaRPr lang="ar-IQ" dirty="0"/>
          </a:p>
        </p:txBody>
      </p:sp>
      <p:sp>
        <p:nvSpPr>
          <p:cNvPr id="3" name="Content Placeholder 2"/>
          <p:cNvSpPr>
            <a:spLocks noGrp="1"/>
          </p:cNvSpPr>
          <p:nvPr>
            <p:ph idx="1"/>
          </p:nvPr>
        </p:nvSpPr>
        <p:spPr/>
        <p:txBody>
          <a:bodyPr>
            <a:normAutofit/>
          </a:bodyPr>
          <a:lstStyle/>
          <a:p>
            <a:pPr algn="l" rtl="0"/>
            <a:r>
              <a:rPr lang="en-GB" sz="2800" dirty="0" smtClean="0"/>
              <a:t>Nausea and vomiting</a:t>
            </a:r>
          </a:p>
          <a:p>
            <a:pPr algn="l" rtl="0"/>
            <a:r>
              <a:rPr lang="en-GB" sz="2800" dirty="0" smtClean="0"/>
              <a:t>Heart burn</a:t>
            </a:r>
          </a:p>
          <a:p>
            <a:pPr algn="l" rtl="0"/>
            <a:r>
              <a:rPr lang="en-GB" sz="2800" dirty="0" smtClean="0"/>
              <a:t>Constipation</a:t>
            </a:r>
          </a:p>
          <a:p>
            <a:pPr algn="l" rtl="0"/>
            <a:r>
              <a:rPr lang="en-GB" sz="2800" dirty="0" smtClean="0"/>
              <a:t>Vaginal discharge</a:t>
            </a:r>
          </a:p>
          <a:p>
            <a:pPr algn="l" rtl="0"/>
            <a:r>
              <a:rPr lang="en-GB" sz="2800" dirty="0" smtClean="0"/>
              <a:t>Haemorrhoids</a:t>
            </a:r>
          </a:p>
          <a:p>
            <a:pPr algn="l" rtl="0"/>
            <a:r>
              <a:rPr lang="en-GB" sz="2800" dirty="0" smtClean="0"/>
              <a:t>Varicose veins</a:t>
            </a:r>
          </a:p>
          <a:p>
            <a:pPr algn="l" rtl="0"/>
            <a:r>
              <a:rPr lang="en-GB" sz="2800" dirty="0" smtClean="0"/>
              <a:t>Backache</a:t>
            </a:r>
          </a:p>
          <a:p>
            <a:pPr algn="l" rtl="0"/>
            <a:endParaRPr lang="ar-IQ" dirty="0"/>
          </a:p>
        </p:txBody>
      </p:sp>
    </p:spTree>
    <p:extLst>
      <p:ext uri="{BB962C8B-B14F-4D97-AF65-F5344CB8AC3E}">
        <p14:creationId xmlns:p14="http://schemas.microsoft.com/office/powerpoint/2010/main" val="2925104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GB" dirty="0" smtClean="0">
                <a:latin typeface="Algerian" panose="04020705040A02060702" pitchFamily="82" charset="0"/>
              </a:rPr>
              <a:t>Physical examination </a:t>
            </a:r>
            <a:endParaRPr lang="ar-IQ" dirty="0">
              <a:latin typeface="Algerian" panose="04020705040A02060702" pitchFamily="82" charset="0"/>
            </a:endParaRPr>
          </a:p>
        </p:txBody>
      </p:sp>
      <p:sp>
        <p:nvSpPr>
          <p:cNvPr id="3" name="Content Placeholder 2"/>
          <p:cNvSpPr>
            <a:spLocks noGrp="1"/>
          </p:cNvSpPr>
          <p:nvPr>
            <p:ph idx="1"/>
          </p:nvPr>
        </p:nvSpPr>
        <p:spPr/>
        <p:txBody>
          <a:bodyPr>
            <a:normAutofit/>
          </a:bodyPr>
          <a:lstStyle/>
          <a:p>
            <a:pPr algn="l" rtl="0"/>
            <a:r>
              <a:rPr lang="en-GB" sz="2800" dirty="0" smtClean="0"/>
              <a:t>Weight and height</a:t>
            </a:r>
          </a:p>
          <a:p>
            <a:pPr algn="l" rtl="0"/>
            <a:r>
              <a:rPr lang="en-GB" sz="2800" dirty="0" smtClean="0"/>
              <a:t>BMI</a:t>
            </a:r>
          </a:p>
          <a:p>
            <a:pPr algn="l" rtl="0"/>
            <a:r>
              <a:rPr lang="en-GB" sz="2800" dirty="0" smtClean="0"/>
              <a:t>Prediction and detection of mental disorders.</a:t>
            </a:r>
          </a:p>
          <a:p>
            <a:pPr algn="l" rtl="0"/>
            <a:r>
              <a:rPr lang="en-GB" sz="2800" dirty="0" smtClean="0"/>
              <a:t>Vital signs.</a:t>
            </a:r>
          </a:p>
          <a:p>
            <a:pPr algn="l" rtl="0"/>
            <a:r>
              <a:rPr lang="en-GB" sz="2800" dirty="0" smtClean="0"/>
              <a:t>Pelvic examination is not necessary .</a:t>
            </a:r>
          </a:p>
          <a:p>
            <a:pPr algn="l" rtl="0"/>
            <a:r>
              <a:rPr lang="en-GB" sz="2800" dirty="0" smtClean="0"/>
              <a:t>Breast examination is not necessary.</a:t>
            </a:r>
            <a:endParaRPr lang="ar-IQ" sz="2800" dirty="0"/>
          </a:p>
        </p:txBody>
      </p:sp>
    </p:spTree>
    <p:extLst>
      <p:ext uri="{BB962C8B-B14F-4D97-AF65-F5344CB8AC3E}">
        <p14:creationId xmlns:p14="http://schemas.microsoft.com/office/powerpoint/2010/main" val="3336374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GB" dirty="0" err="1" smtClean="0">
                <a:latin typeface="Algerian" panose="04020705040A02060702" pitchFamily="82" charset="0"/>
              </a:rPr>
              <a:t>Fetal</a:t>
            </a:r>
            <a:r>
              <a:rPr lang="en-GB" dirty="0" smtClean="0">
                <a:latin typeface="Algerian" panose="04020705040A02060702" pitchFamily="82" charset="0"/>
              </a:rPr>
              <a:t> anomalies</a:t>
            </a:r>
            <a:endParaRPr lang="ar-IQ" dirty="0">
              <a:latin typeface="Algerian" panose="04020705040A02060702" pitchFamily="82" charset="0"/>
            </a:endParaRPr>
          </a:p>
        </p:txBody>
      </p:sp>
      <p:sp>
        <p:nvSpPr>
          <p:cNvPr id="3" name="Content Placeholder 2"/>
          <p:cNvSpPr>
            <a:spLocks noGrp="1"/>
          </p:cNvSpPr>
          <p:nvPr>
            <p:ph idx="1"/>
          </p:nvPr>
        </p:nvSpPr>
        <p:spPr/>
        <p:txBody>
          <a:bodyPr>
            <a:normAutofit/>
          </a:bodyPr>
          <a:lstStyle/>
          <a:p>
            <a:pPr algn="l" rtl="0"/>
            <a:r>
              <a:rPr lang="en-GB" sz="3200" dirty="0" smtClean="0"/>
              <a:t>Structural anomalies should be screened for by a detailed anomaly scan between 18 wks and 21wks .</a:t>
            </a:r>
          </a:p>
          <a:p>
            <a:pPr algn="l" rtl="0"/>
            <a:r>
              <a:rPr lang="en-GB" sz="3200" dirty="0" smtClean="0"/>
              <a:t>Screening for down’s syndrome(not done in our country).</a:t>
            </a:r>
          </a:p>
          <a:p>
            <a:pPr marL="0" indent="0" algn="l" rtl="0">
              <a:buNone/>
            </a:pPr>
            <a:r>
              <a:rPr lang="en-GB" sz="3200" dirty="0" smtClean="0"/>
              <a:t> </a:t>
            </a:r>
            <a:endParaRPr lang="ar-IQ" sz="3200" dirty="0"/>
          </a:p>
        </p:txBody>
      </p:sp>
    </p:spTree>
    <p:extLst>
      <p:ext uri="{BB962C8B-B14F-4D97-AF65-F5344CB8AC3E}">
        <p14:creationId xmlns:p14="http://schemas.microsoft.com/office/powerpoint/2010/main" val="3274703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GB" dirty="0" smtClean="0">
                <a:latin typeface="Algerian" panose="04020705040A02060702" pitchFamily="82" charset="0"/>
              </a:rPr>
              <a:t>Haematological screening</a:t>
            </a:r>
            <a:br>
              <a:rPr lang="en-GB" dirty="0" smtClean="0">
                <a:latin typeface="Algerian" panose="04020705040A02060702" pitchFamily="82" charset="0"/>
              </a:rPr>
            </a:br>
            <a:endParaRPr lang="ar-IQ" dirty="0">
              <a:latin typeface="Algerian" panose="04020705040A02060702" pitchFamily="82" charset="0"/>
            </a:endParaRPr>
          </a:p>
        </p:txBody>
      </p:sp>
      <p:sp>
        <p:nvSpPr>
          <p:cNvPr id="3" name="Content Placeholder 2"/>
          <p:cNvSpPr>
            <a:spLocks noGrp="1"/>
          </p:cNvSpPr>
          <p:nvPr>
            <p:ph idx="1"/>
          </p:nvPr>
        </p:nvSpPr>
        <p:spPr/>
        <p:txBody>
          <a:bodyPr>
            <a:normAutofit/>
          </a:bodyPr>
          <a:lstStyle/>
          <a:p>
            <a:pPr algn="l" rtl="0"/>
            <a:r>
              <a:rPr lang="en-GB" sz="2400" dirty="0" smtClean="0"/>
              <a:t>Anaemia the most common type is iron deficiency anaemia ,the accepted Hb level is up to 11g/ml in the first trimester ,10.5g/ml in the second trimester and less than 10g/ml should be investigated, the screening for anaemia should be done at the booking visit (10wks) and at 28wks for singleton pregnancy ,an additional screen at 20 weeks is recommended for multiple gestations.</a:t>
            </a:r>
          </a:p>
          <a:p>
            <a:pPr algn="l" rtl="0"/>
            <a:r>
              <a:rPr lang="en-GB" sz="2400" dirty="0" smtClean="0"/>
              <a:t> blood group and red cells alloantibodies.</a:t>
            </a:r>
          </a:p>
          <a:p>
            <a:pPr algn="l" rtl="0"/>
            <a:r>
              <a:rPr lang="en-GB" sz="2400" dirty="0" smtClean="0"/>
              <a:t>Screen for haemoglbinopathies.</a:t>
            </a:r>
          </a:p>
          <a:p>
            <a:pPr algn="l" rtl="0"/>
            <a:endParaRPr lang="ar-IQ" sz="2400" dirty="0"/>
          </a:p>
        </p:txBody>
      </p:sp>
    </p:spTree>
    <p:extLst>
      <p:ext uri="{BB962C8B-B14F-4D97-AF65-F5344CB8AC3E}">
        <p14:creationId xmlns:p14="http://schemas.microsoft.com/office/powerpoint/2010/main" val="10618285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99</TotalTime>
  <Words>560</Words>
  <Application>Microsoft Office PowerPoint</Application>
  <PresentationFormat>Widescreen</PresentationFormat>
  <Paragraphs>77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Algerian</vt:lpstr>
      <vt:lpstr>Arial</vt:lpstr>
      <vt:lpstr>Century Gothic</vt:lpstr>
      <vt:lpstr>Times New Roman</vt:lpstr>
      <vt:lpstr>Wingdings 3</vt:lpstr>
      <vt:lpstr>Ion</vt:lpstr>
      <vt:lpstr>Antenatal care</vt:lpstr>
      <vt:lpstr>definition</vt:lpstr>
      <vt:lpstr>Goals of ANC </vt:lpstr>
      <vt:lpstr>What are the parts of ANC??</vt:lpstr>
      <vt:lpstr>Life style </vt:lpstr>
      <vt:lpstr>Common symptoms of pregnancy </vt:lpstr>
      <vt:lpstr>Physical examination </vt:lpstr>
      <vt:lpstr>Fetal anomalies</vt:lpstr>
      <vt:lpstr>Haematological screening </vt:lpstr>
      <vt:lpstr>Screen for infections </vt:lpstr>
      <vt:lpstr>Screen for medical conditions</vt:lpstr>
      <vt:lpstr>Fetal growth and well bieng</vt:lpstr>
      <vt:lpstr>Frequancy of antenatal visits </vt:lpstr>
      <vt:lpstr>When to refer to a specialist?</vt:lpstr>
      <vt:lpstr>thanks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Antenatal care</dc:title>
  <dc:creator>Home</dc:creator>
  <cp:lastModifiedBy>Home</cp:lastModifiedBy>
  <cp:revision>12</cp:revision>
  <dcterms:created xsi:type="dcterms:W3CDTF">2018-07-19T12:35:12Z</dcterms:created>
  <dcterms:modified xsi:type="dcterms:W3CDTF">2018-07-19T14:14:45Z</dcterms:modified>
</cp:coreProperties>
</file>